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g7e2ae261d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7e2ae261d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7e2ae261d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7e2ae261d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7e2ae261d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e2ae261d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7e2ae261d0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7e2ae261d0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7e2ae261d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7e2ae261d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7e2ae261d0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e2ae261d0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7e2ae261d0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7e2ae261d0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descr="Image result for airbnb" id="54" name="Google Shape;54;p13"/>
          <p:cNvPicPr preferRelativeResize="0"/>
          <p:nvPr/>
        </p:nvPicPr>
        <p:blipFill>
          <a:blip r:embed="rId3">
            <a:alphaModFix amt="82000"/>
          </a:blip>
          <a:stretch>
            <a:fillRect/>
          </a:stretch>
        </p:blipFill>
        <p:spPr>
          <a:xfrm>
            <a:off x="0" y="0"/>
            <a:ext cx="9144001" cy="6096001"/>
          </a:xfrm>
          <a:prstGeom prst="rect">
            <a:avLst/>
          </a:prstGeom>
          <a:noFill/>
          <a:ln>
            <a:noFill/>
          </a:ln>
        </p:spPr>
      </p:pic>
      <p:sp>
        <p:nvSpPr>
          <p:cNvPr id="55" name="Google Shape;55;p13"/>
          <p:cNvSpPr txBox="1"/>
          <p:nvPr>
            <p:ph type="ctrTitle"/>
          </p:nvPr>
        </p:nvSpPr>
        <p:spPr>
          <a:xfrm>
            <a:off x="775900" y="1766825"/>
            <a:ext cx="2775300" cy="2071500"/>
          </a:xfrm>
          <a:prstGeom prst="rect">
            <a:avLst/>
          </a:prstGeom>
          <a:solidFill>
            <a:srgbClr val="FFEF00"/>
          </a:solidFill>
        </p:spPr>
        <p:txBody>
          <a:bodyPr anchorCtr="0" anchor="b" bIns="91425" lIns="91425" spcFirstLastPara="1" rIns="91425" wrap="square" tIns="91425">
            <a:noAutofit/>
          </a:bodyPr>
          <a:lstStyle/>
          <a:p>
            <a:pPr indent="0" lvl="0" marL="0" rtl="0" algn="ctr">
              <a:spcBef>
                <a:spcPts val="0"/>
              </a:spcBef>
              <a:spcAft>
                <a:spcPts val="0"/>
              </a:spcAft>
              <a:buNone/>
            </a:pPr>
            <a:r>
              <a:rPr b="1" lang="en"/>
              <a:t> </a:t>
            </a:r>
            <a:endParaRPr b="1"/>
          </a:p>
        </p:txBody>
      </p:sp>
      <p:sp>
        <p:nvSpPr>
          <p:cNvPr id="56" name="Google Shape;56;p13"/>
          <p:cNvSpPr txBox="1"/>
          <p:nvPr>
            <p:ph type="ctrTitle"/>
          </p:nvPr>
        </p:nvSpPr>
        <p:spPr>
          <a:xfrm>
            <a:off x="2370200" y="1766625"/>
            <a:ext cx="5997900" cy="2071500"/>
          </a:xfrm>
          <a:prstGeom prst="rect">
            <a:avLst/>
          </a:prstGeom>
          <a:solidFill>
            <a:srgbClr val="FFEF00"/>
          </a:solidFill>
        </p:spPr>
        <p:txBody>
          <a:bodyPr anchorCtr="0" anchor="b" bIns="91425" lIns="91425" spcFirstLastPara="1" rIns="91425" wrap="square" tIns="91425">
            <a:noAutofit/>
          </a:bodyPr>
          <a:lstStyle/>
          <a:p>
            <a:pPr indent="0" lvl="0" marL="0" rtl="0" algn="ctr">
              <a:spcBef>
                <a:spcPts val="0"/>
              </a:spcBef>
              <a:spcAft>
                <a:spcPts val="0"/>
              </a:spcAft>
              <a:buNone/>
            </a:pPr>
            <a:r>
              <a:rPr b="1" lang="en" sz="4400"/>
              <a:t>Analyzing Airbnb Reviews by Neighborhood</a:t>
            </a:r>
            <a:endParaRPr b="1" sz="4400"/>
          </a:p>
        </p:txBody>
      </p:sp>
      <p:sp>
        <p:nvSpPr>
          <p:cNvPr id="57" name="Google Shape;57;p13"/>
          <p:cNvSpPr txBox="1"/>
          <p:nvPr>
            <p:ph idx="1" type="subTitle"/>
          </p:nvPr>
        </p:nvSpPr>
        <p:spPr>
          <a:xfrm>
            <a:off x="775900" y="3838325"/>
            <a:ext cx="75921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FFFFFF"/>
                </a:solidFill>
              </a:rPr>
              <a:t>Michael Li</a:t>
            </a:r>
            <a:endParaRPr b="1" sz="2000">
              <a:solidFill>
                <a:srgbClr val="FFFFFF"/>
              </a:solidFill>
            </a:endParaRPr>
          </a:p>
        </p:txBody>
      </p:sp>
      <p:pic>
        <p:nvPicPr>
          <p:cNvPr id="58" name="Google Shape;58;p13"/>
          <p:cNvPicPr preferRelativeResize="0"/>
          <p:nvPr/>
        </p:nvPicPr>
        <p:blipFill>
          <a:blip r:embed="rId4">
            <a:alphaModFix/>
          </a:blip>
          <a:stretch>
            <a:fillRect/>
          </a:stretch>
        </p:blipFill>
        <p:spPr>
          <a:xfrm>
            <a:off x="833850" y="1766825"/>
            <a:ext cx="2052675" cy="2052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Google Shape;63;p14"/>
          <p:cNvSpPr txBox="1"/>
          <p:nvPr>
            <p:ph idx="4294967295" type="ctrTitle"/>
          </p:nvPr>
        </p:nvSpPr>
        <p:spPr>
          <a:xfrm>
            <a:off x="2044050" y="264025"/>
            <a:ext cx="5055900" cy="595200"/>
          </a:xfrm>
          <a:prstGeom prst="rect">
            <a:avLst/>
          </a:prstGeom>
          <a:solidFill>
            <a:srgbClr val="FFEF00"/>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t>Current Search Capabilities</a:t>
            </a:r>
            <a:endParaRPr b="1"/>
          </a:p>
        </p:txBody>
      </p:sp>
      <p:pic>
        <p:nvPicPr>
          <p:cNvPr id="64" name="Google Shape;64;p14"/>
          <p:cNvPicPr preferRelativeResize="0"/>
          <p:nvPr/>
        </p:nvPicPr>
        <p:blipFill rotWithShape="1">
          <a:blip r:embed="rId3">
            <a:alphaModFix/>
          </a:blip>
          <a:srcRect b="7140" l="5377" r="769" t="15502"/>
          <a:stretch/>
        </p:blipFill>
        <p:spPr>
          <a:xfrm>
            <a:off x="311700" y="1486600"/>
            <a:ext cx="5334300" cy="2748150"/>
          </a:xfrm>
          <a:prstGeom prst="rect">
            <a:avLst/>
          </a:prstGeom>
          <a:noFill/>
          <a:ln>
            <a:noFill/>
          </a:ln>
        </p:spPr>
      </p:pic>
      <p:sp>
        <p:nvSpPr>
          <p:cNvPr id="65" name="Google Shape;65;p14"/>
          <p:cNvSpPr txBox="1"/>
          <p:nvPr>
            <p:ph idx="1" type="body"/>
          </p:nvPr>
        </p:nvSpPr>
        <p:spPr>
          <a:xfrm>
            <a:off x="5724050" y="1446775"/>
            <a:ext cx="3259500" cy="28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highlight>
                  <a:srgbClr val="FFEF00"/>
                </a:highlight>
              </a:rPr>
              <a:t>Filters</a:t>
            </a:r>
            <a:endParaRPr sz="1400">
              <a:solidFill>
                <a:srgbClr val="000000"/>
              </a:solidFill>
              <a:highlight>
                <a:srgbClr val="FFEF00"/>
              </a:highlight>
            </a:endParaRPr>
          </a:p>
          <a:p>
            <a:pPr indent="0" lvl="0" marL="0" rtl="0" algn="l">
              <a:spcBef>
                <a:spcPts val="400"/>
              </a:spcBef>
              <a:spcAft>
                <a:spcPts val="0"/>
              </a:spcAft>
              <a:buNone/>
            </a:pPr>
            <a:r>
              <a:rPr lang="en" sz="1200">
                <a:solidFill>
                  <a:srgbClr val="000000"/>
                </a:solidFill>
              </a:rPr>
              <a:t>Filters can be applied to regions of interest to select locations that </a:t>
            </a:r>
            <a:r>
              <a:rPr lang="en" sz="1200">
                <a:solidFill>
                  <a:srgbClr val="000000"/>
                </a:solidFill>
              </a:rPr>
              <a:t>accommodate</a:t>
            </a:r>
            <a:r>
              <a:rPr lang="en" sz="1200">
                <a:solidFill>
                  <a:srgbClr val="000000"/>
                </a:solidFill>
              </a:rPr>
              <a:t> a certain number of guests or are within a certain price range.</a:t>
            </a:r>
            <a:endParaRPr sz="1200">
              <a:solidFill>
                <a:srgbClr val="000000"/>
              </a:solidFill>
            </a:endParaRPr>
          </a:p>
          <a:p>
            <a:pPr indent="0" lvl="0" marL="0" rtl="0" algn="l">
              <a:spcBef>
                <a:spcPts val="400"/>
              </a:spcBef>
              <a:spcAft>
                <a:spcPts val="0"/>
              </a:spcAft>
              <a:buNone/>
            </a:pPr>
            <a:r>
              <a:t/>
            </a:r>
            <a:endParaRPr sz="1200">
              <a:solidFill>
                <a:srgbClr val="000000"/>
              </a:solidFill>
            </a:endParaRPr>
          </a:p>
          <a:p>
            <a:pPr indent="0" lvl="0" marL="0" rtl="0" algn="l">
              <a:spcBef>
                <a:spcPts val="400"/>
              </a:spcBef>
              <a:spcAft>
                <a:spcPts val="0"/>
              </a:spcAft>
              <a:buClr>
                <a:schemeClr val="dk1"/>
              </a:buClr>
              <a:buSzPts val="1100"/>
              <a:buFont typeface="Arial"/>
              <a:buNone/>
            </a:pPr>
            <a:r>
              <a:rPr lang="en" sz="1400">
                <a:solidFill>
                  <a:schemeClr val="dk1"/>
                </a:solidFill>
                <a:highlight>
                  <a:srgbClr val="FFEF00"/>
                </a:highlight>
              </a:rPr>
              <a:t>Map</a:t>
            </a:r>
            <a:endParaRPr sz="1200">
              <a:solidFill>
                <a:srgbClr val="000000"/>
              </a:solidFill>
            </a:endParaRPr>
          </a:p>
          <a:p>
            <a:pPr indent="0" lvl="0" marL="0" rtl="0" algn="l">
              <a:spcBef>
                <a:spcPts val="400"/>
              </a:spcBef>
              <a:spcAft>
                <a:spcPts val="400"/>
              </a:spcAft>
              <a:buClr>
                <a:schemeClr val="dk1"/>
              </a:buClr>
              <a:buSzPts val="1100"/>
              <a:buFont typeface="Arial"/>
              <a:buNone/>
            </a:pPr>
            <a:r>
              <a:rPr lang="en" sz="1200">
                <a:solidFill>
                  <a:schemeClr val="dk1"/>
                </a:solidFill>
              </a:rPr>
              <a:t>The map is a visual way to search locations; it displays the prices for each corresponding location and updates search results based on where the map is moved to.</a:t>
            </a:r>
            <a:endParaRPr sz="12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ph idx="4294967295" type="ctrTitle"/>
          </p:nvPr>
        </p:nvSpPr>
        <p:spPr>
          <a:xfrm>
            <a:off x="2044050" y="264025"/>
            <a:ext cx="5055900" cy="595200"/>
          </a:xfrm>
          <a:prstGeom prst="rect">
            <a:avLst/>
          </a:prstGeom>
          <a:solidFill>
            <a:srgbClr val="FFEF00"/>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t>Neighborhood Search</a:t>
            </a:r>
            <a:endParaRPr b="1"/>
          </a:p>
        </p:txBody>
      </p:sp>
      <p:pic>
        <p:nvPicPr>
          <p:cNvPr id="71" name="Google Shape;71;p15"/>
          <p:cNvPicPr preferRelativeResize="0"/>
          <p:nvPr/>
        </p:nvPicPr>
        <p:blipFill rotWithShape="1">
          <a:blip r:embed="rId3">
            <a:alphaModFix/>
          </a:blip>
          <a:srcRect b="1501" l="1467" r="1379" t="1608"/>
          <a:stretch/>
        </p:blipFill>
        <p:spPr>
          <a:xfrm>
            <a:off x="311700" y="1096825"/>
            <a:ext cx="4515476" cy="3609201"/>
          </a:xfrm>
          <a:prstGeom prst="rect">
            <a:avLst/>
          </a:prstGeom>
          <a:noFill/>
          <a:ln>
            <a:noFill/>
          </a:ln>
        </p:spPr>
      </p:pic>
      <p:sp>
        <p:nvSpPr>
          <p:cNvPr id="72" name="Google Shape;72;p15"/>
          <p:cNvSpPr txBox="1"/>
          <p:nvPr>
            <p:ph idx="1" type="body"/>
          </p:nvPr>
        </p:nvSpPr>
        <p:spPr>
          <a:xfrm>
            <a:off x="5167500" y="1256325"/>
            <a:ext cx="3976500" cy="344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highlight>
                  <a:srgbClr val="FFEF00"/>
                </a:highlight>
              </a:rPr>
              <a:t>Function</a:t>
            </a:r>
            <a:endParaRPr sz="1400">
              <a:solidFill>
                <a:srgbClr val="000000"/>
              </a:solidFill>
              <a:highlight>
                <a:srgbClr val="FFEF00"/>
              </a:highlight>
            </a:endParaRPr>
          </a:p>
          <a:p>
            <a:pPr indent="0" lvl="0" marL="0" rtl="0" algn="l">
              <a:spcBef>
                <a:spcPts val="400"/>
              </a:spcBef>
              <a:spcAft>
                <a:spcPts val="0"/>
              </a:spcAft>
              <a:buNone/>
            </a:pPr>
            <a:r>
              <a:rPr lang="en" sz="1200">
                <a:solidFill>
                  <a:srgbClr val="000000"/>
                </a:solidFill>
              </a:rPr>
              <a:t>The neighborhood search is a way to filter Airbnbs by location. In New York City, it is a breakdown of the five boroughs into smaller regions within the city.</a:t>
            </a:r>
            <a:endParaRPr sz="1200">
              <a:solidFill>
                <a:srgbClr val="000000"/>
              </a:solidFill>
            </a:endParaRPr>
          </a:p>
          <a:p>
            <a:pPr indent="0" lvl="0" marL="0" rtl="0" algn="l">
              <a:spcBef>
                <a:spcPts val="400"/>
              </a:spcBef>
              <a:spcAft>
                <a:spcPts val="0"/>
              </a:spcAft>
              <a:buNone/>
            </a:pPr>
            <a:r>
              <a:t/>
            </a:r>
            <a:endParaRPr sz="1200">
              <a:solidFill>
                <a:srgbClr val="000000"/>
              </a:solidFill>
            </a:endParaRPr>
          </a:p>
          <a:p>
            <a:pPr indent="0" lvl="0" marL="0" rtl="0" algn="l">
              <a:spcBef>
                <a:spcPts val="400"/>
              </a:spcBef>
              <a:spcAft>
                <a:spcPts val="0"/>
              </a:spcAft>
              <a:buNone/>
            </a:pPr>
            <a:r>
              <a:rPr lang="en" sz="1400">
                <a:solidFill>
                  <a:schemeClr val="dk1"/>
                </a:solidFill>
                <a:highlight>
                  <a:srgbClr val="FFEF00"/>
                </a:highlight>
              </a:rPr>
              <a:t>Usage</a:t>
            </a:r>
            <a:endParaRPr sz="1200">
              <a:solidFill>
                <a:srgbClr val="000000"/>
              </a:solidFill>
            </a:endParaRPr>
          </a:p>
          <a:p>
            <a:pPr indent="0" lvl="0" marL="0" rtl="0" algn="l">
              <a:spcBef>
                <a:spcPts val="400"/>
              </a:spcBef>
              <a:spcAft>
                <a:spcPts val="400"/>
              </a:spcAft>
              <a:buNone/>
            </a:pPr>
            <a:r>
              <a:rPr lang="en" sz="1200">
                <a:solidFill>
                  <a:schemeClr val="dk1"/>
                </a:solidFill>
              </a:rPr>
              <a:t>Most people who use Airbnb are tourists who might not be familiar with the city. As such, filtering by neighborhood is not often used as they lack the necessary information to judge which areas might suit their needs or interests. Unbeknownst to them, Airbnbs in different neighborhoods might differ substantially. </a:t>
            </a:r>
            <a:endParaRPr sz="12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idx="4294967295" type="ctrTitle"/>
          </p:nvPr>
        </p:nvSpPr>
        <p:spPr>
          <a:xfrm>
            <a:off x="2044050" y="264025"/>
            <a:ext cx="5055900" cy="595200"/>
          </a:xfrm>
          <a:prstGeom prst="rect">
            <a:avLst/>
          </a:prstGeom>
          <a:solidFill>
            <a:srgbClr val="FFEF00"/>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t>Airbnb Review Data</a:t>
            </a:r>
            <a:endParaRPr b="1"/>
          </a:p>
        </p:txBody>
      </p:sp>
      <p:sp>
        <p:nvSpPr>
          <p:cNvPr id="78" name="Google Shape;78;p16"/>
          <p:cNvSpPr txBox="1"/>
          <p:nvPr>
            <p:ph idx="1" type="body"/>
          </p:nvPr>
        </p:nvSpPr>
        <p:spPr>
          <a:xfrm>
            <a:off x="4682625" y="1135825"/>
            <a:ext cx="4094100" cy="3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highlight>
                  <a:srgbClr val="FFEF00"/>
                </a:highlight>
              </a:rPr>
              <a:t>Reviews</a:t>
            </a:r>
            <a:endParaRPr sz="1400">
              <a:solidFill>
                <a:srgbClr val="000000"/>
              </a:solidFill>
              <a:highlight>
                <a:srgbClr val="FFEF00"/>
              </a:highlight>
            </a:endParaRPr>
          </a:p>
          <a:p>
            <a:pPr indent="0" lvl="0" marL="0" rtl="0" algn="l">
              <a:spcBef>
                <a:spcPts val="400"/>
              </a:spcBef>
              <a:spcAft>
                <a:spcPts val="0"/>
              </a:spcAft>
              <a:buNone/>
            </a:pPr>
            <a:r>
              <a:rPr lang="en" sz="1200">
                <a:solidFill>
                  <a:srgbClr val="000000"/>
                </a:solidFill>
              </a:rPr>
              <a:t>Airbnb offers the opportunity for guests to leave reviews for each location they stay at. These reviews allow the guest to give a rating along with a comment about their stay.</a:t>
            </a:r>
            <a:endParaRPr sz="1200">
              <a:solidFill>
                <a:srgbClr val="000000"/>
              </a:solidFill>
            </a:endParaRPr>
          </a:p>
          <a:p>
            <a:pPr indent="0" lvl="0" marL="0" rtl="0" algn="l">
              <a:spcBef>
                <a:spcPts val="400"/>
              </a:spcBef>
              <a:spcAft>
                <a:spcPts val="0"/>
              </a:spcAft>
              <a:buNone/>
            </a:pPr>
            <a:r>
              <a:t/>
            </a:r>
            <a:endParaRPr sz="1200">
              <a:solidFill>
                <a:srgbClr val="000000"/>
              </a:solidFill>
            </a:endParaRPr>
          </a:p>
          <a:p>
            <a:pPr indent="0" lvl="0" marL="0" rtl="0" algn="l">
              <a:spcBef>
                <a:spcPts val="400"/>
              </a:spcBef>
              <a:spcAft>
                <a:spcPts val="0"/>
              </a:spcAft>
              <a:buNone/>
            </a:pPr>
            <a:r>
              <a:rPr lang="en" sz="1400">
                <a:solidFill>
                  <a:schemeClr val="dk1"/>
                </a:solidFill>
                <a:highlight>
                  <a:srgbClr val="FFEF00"/>
                </a:highlight>
              </a:rPr>
              <a:t>Importance</a:t>
            </a:r>
            <a:endParaRPr sz="1200">
              <a:solidFill>
                <a:srgbClr val="000000"/>
              </a:solidFill>
            </a:endParaRPr>
          </a:p>
          <a:p>
            <a:pPr indent="0" lvl="0" marL="0" rtl="0" algn="l">
              <a:spcBef>
                <a:spcPts val="400"/>
              </a:spcBef>
              <a:spcAft>
                <a:spcPts val="400"/>
              </a:spcAft>
              <a:buNone/>
            </a:pPr>
            <a:r>
              <a:rPr lang="en" sz="1200">
                <a:solidFill>
                  <a:schemeClr val="dk1"/>
                </a:solidFill>
              </a:rPr>
              <a:t>Reviews are often an integral part of selecting an appropriate dwelling through Airbnb. Locations with a low rating or a few very critical comments could potentially dissuade guests from choosing an airbnb location.</a:t>
            </a:r>
            <a:endParaRPr sz="1200">
              <a:solidFill>
                <a:schemeClr val="dk1"/>
              </a:solidFill>
            </a:endParaRPr>
          </a:p>
        </p:txBody>
      </p:sp>
      <p:pic>
        <p:nvPicPr>
          <p:cNvPr id="79" name="Google Shape;79;p16"/>
          <p:cNvPicPr preferRelativeResize="0"/>
          <p:nvPr/>
        </p:nvPicPr>
        <p:blipFill>
          <a:blip r:embed="rId3">
            <a:alphaModFix/>
          </a:blip>
          <a:stretch>
            <a:fillRect/>
          </a:stretch>
        </p:blipFill>
        <p:spPr>
          <a:xfrm>
            <a:off x="393374" y="1135825"/>
            <a:ext cx="4178615" cy="3432901"/>
          </a:xfrm>
          <a:prstGeom prst="rect">
            <a:avLst/>
          </a:prstGeom>
          <a:noFill/>
          <a:ln>
            <a:noFill/>
          </a:ln>
        </p:spPr>
      </p:pic>
      <p:sp>
        <p:nvSpPr>
          <p:cNvPr id="80" name="Google Shape;80;p16"/>
          <p:cNvSpPr/>
          <p:nvPr/>
        </p:nvSpPr>
        <p:spPr>
          <a:xfrm>
            <a:off x="501050" y="2352450"/>
            <a:ext cx="359100" cy="359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6"/>
          <p:cNvSpPr/>
          <p:nvPr/>
        </p:nvSpPr>
        <p:spPr>
          <a:xfrm>
            <a:off x="501050" y="3427025"/>
            <a:ext cx="359100" cy="359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6"/>
          <p:cNvSpPr/>
          <p:nvPr/>
        </p:nvSpPr>
        <p:spPr>
          <a:xfrm>
            <a:off x="922400" y="2393475"/>
            <a:ext cx="359100" cy="12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6"/>
          <p:cNvSpPr/>
          <p:nvPr/>
        </p:nvSpPr>
        <p:spPr>
          <a:xfrm>
            <a:off x="922400" y="3460075"/>
            <a:ext cx="359100" cy="12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Airbnb review data provides an opportunity to search through specific regions or neighborhoods by certain keywords.</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Ex: searching neighborhoods for safety or noise level</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Comment data provides a more thorough understanding of experience over superficial number ratings.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Natural Language Processing layers could be added on top to extract sentiment from these review comments.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Derive negative sentiment from neighborhoods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Filter out positive keywords and extract only negative keywords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Assign more accurate ratings based on review sentiment</a:t>
            </a:r>
            <a:endParaRPr>
              <a:solidFill>
                <a:schemeClr val="dk1"/>
              </a:solidFill>
            </a:endParaRPr>
          </a:p>
        </p:txBody>
      </p:sp>
      <p:sp>
        <p:nvSpPr>
          <p:cNvPr id="89" name="Google Shape;89;p17"/>
          <p:cNvSpPr txBox="1"/>
          <p:nvPr>
            <p:ph idx="4294967295" type="ctrTitle"/>
          </p:nvPr>
        </p:nvSpPr>
        <p:spPr>
          <a:xfrm>
            <a:off x="2044050" y="399175"/>
            <a:ext cx="5055900" cy="595200"/>
          </a:xfrm>
          <a:prstGeom prst="rect">
            <a:avLst/>
          </a:prstGeom>
          <a:solidFill>
            <a:srgbClr val="FFEF00"/>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t>Opportunity</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8"/>
          <p:cNvSpPr txBox="1"/>
          <p:nvPr>
            <p:ph idx="4294967295" type="ctrTitle"/>
          </p:nvPr>
        </p:nvSpPr>
        <p:spPr>
          <a:xfrm>
            <a:off x="2044050" y="264025"/>
            <a:ext cx="5055900" cy="595200"/>
          </a:xfrm>
          <a:prstGeom prst="rect">
            <a:avLst/>
          </a:prstGeom>
          <a:solidFill>
            <a:srgbClr val="FFEF00"/>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t>Possible Use Cases</a:t>
            </a:r>
            <a:endParaRPr b="1"/>
          </a:p>
        </p:txBody>
      </p:sp>
      <p:sp>
        <p:nvSpPr>
          <p:cNvPr id="95" name="Google Shape;95;p18"/>
          <p:cNvSpPr txBox="1"/>
          <p:nvPr>
            <p:ph idx="1" type="body"/>
          </p:nvPr>
        </p:nvSpPr>
        <p:spPr>
          <a:xfrm>
            <a:off x="5647975" y="1135825"/>
            <a:ext cx="3128700" cy="3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highlight>
                  <a:srgbClr val="FFEF00"/>
                </a:highlight>
              </a:rPr>
              <a:t>Simple search</a:t>
            </a:r>
            <a:endParaRPr sz="1400">
              <a:solidFill>
                <a:srgbClr val="000000"/>
              </a:solidFill>
              <a:highlight>
                <a:srgbClr val="FFEF00"/>
              </a:highlight>
            </a:endParaRPr>
          </a:p>
          <a:p>
            <a:pPr indent="0" lvl="0" marL="0" rtl="0" algn="l">
              <a:spcBef>
                <a:spcPts val="400"/>
              </a:spcBef>
              <a:spcAft>
                <a:spcPts val="0"/>
              </a:spcAft>
              <a:buNone/>
            </a:pPr>
            <a:r>
              <a:rPr lang="en" sz="1200">
                <a:solidFill>
                  <a:srgbClr val="000000"/>
                </a:solidFill>
              </a:rPr>
              <a:t>I wrote a program that can be interacted with in terminal to search for the top N keywords that appear in the reviews for Airbnbs in New York City and sort them by neighborhood. The search functionality allows the user to either search by the keywords or to search by the neighborhoods. Non-adjective keyword results were filtered out using python’s natural language toolkit (nltk). </a:t>
            </a:r>
            <a:endParaRPr sz="1200">
              <a:solidFill>
                <a:srgbClr val="000000"/>
              </a:solidFill>
            </a:endParaRPr>
          </a:p>
          <a:p>
            <a:pPr indent="0" lvl="0" marL="0" rtl="0" algn="l">
              <a:spcBef>
                <a:spcPts val="400"/>
              </a:spcBef>
              <a:spcAft>
                <a:spcPts val="400"/>
              </a:spcAft>
              <a:buNone/>
            </a:pPr>
            <a:r>
              <a:t/>
            </a:r>
            <a:endParaRPr sz="1200">
              <a:solidFill>
                <a:schemeClr val="dk1"/>
              </a:solidFill>
            </a:endParaRPr>
          </a:p>
        </p:txBody>
      </p:sp>
      <p:pic>
        <p:nvPicPr>
          <p:cNvPr id="96" name="Google Shape;96;p18"/>
          <p:cNvPicPr preferRelativeResize="0"/>
          <p:nvPr/>
        </p:nvPicPr>
        <p:blipFill>
          <a:blip r:embed="rId3">
            <a:alphaModFix/>
          </a:blip>
          <a:stretch>
            <a:fillRect/>
          </a:stretch>
        </p:blipFill>
        <p:spPr>
          <a:xfrm>
            <a:off x="282875" y="1278400"/>
            <a:ext cx="5267802" cy="27245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9"/>
          <p:cNvSpPr txBox="1"/>
          <p:nvPr>
            <p:ph idx="4294967295" type="ctrTitle"/>
          </p:nvPr>
        </p:nvSpPr>
        <p:spPr>
          <a:xfrm>
            <a:off x="2044050" y="264025"/>
            <a:ext cx="5055900" cy="595200"/>
          </a:xfrm>
          <a:prstGeom prst="rect">
            <a:avLst/>
          </a:prstGeom>
          <a:solidFill>
            <a:srgbClr val="FFEF00"/>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t>Advanced</a:t>
            </a:r>
            <a:r>
              <a:rPr b="1" lang="en"/>
              <a:t> Use Cases</a:t>
            </a:r>
            <a:endParaRPr b="1"/>
          </a:p>
        </p:txBody>
      </p:sp>
      <p:sp>
        <p:nvSpPr>
          <p:cNvPr id="102" name="Google Shape;102;p19"/>
          <p:cNvSpPr txBox="1"/>
          <p:nvPr>
            <p:ph idx="1" type="body"/>
          </p:nvPr>
        </p:nvSpPr>
        <p:spPr>
          <a:xfrm>
            <a:off x="6384400" y="1135825"/>
            <a:ext cx="2392200" cy="3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highlight>
                  <a:srgbClr val="FFEF00"/>
                </a:highlight>
              </a:rPr>
              <a:t>Map</a:t>
            </a:r>
            <a:r>
              <a:rPr lang="en" sz="1400">
                <a:solidFill>
                  <a:srgbClr val="000000"/>
                </a:solidFill>
                <a:highlight>
                  <a:srgbClr val="FFEF00"/>
                </a:highlight>
              </a:rPr>
              <a:t> search</a:t>
            </a:r>
            <a:endParaRPr sz="1400">
              <a:solidFill>
                <a:srgbClr val="000000"/>
              </a:solidFill>
              <a:highlight>
                <a:srgbClr val="FFEF00"/>
              </a:highlight>
            </a:endParaRPr>
          </a:p>
          <a:p>
            <a:pPr indent="0" lvl="0" marL="0" rtl="0" algn="l">
              <a:spcBef>
                <a:spcPts val="400"/>
              </a:spcBef>
              <a:spcAft>
                <a:spcPts val="400"/>
              </a:spcAft>
              <a:buNone/>
            </a:pPr>
            <a:r>
              <a:rPr lang="en" sz="1200">
                <a:solidFill>
                  <a:schemeClr val="dk1"/>
                </a:solidFill>
              </a:rPr>
              <a:t>An interactive map could be used to display Airbnb listings that contain certain keywords. Listings could also be displayed by the most common keywords or complaints. This could be a much simpler way to give insight into neighborhoods generally, with neighboring Airbnbs possibly sharing traits. </a:t>
            </a:r>
            <a:endParaRPr sz="1200">
              <a:solidFill>
                <a:schemeClr val="dk1"/>
              </a:solidFill>
            </a:endParaRPr>
          </a:p>
        </p:txBody>
      </p:sp>
      <p:pic>
        <p:nvPicPr>
          <p:cNvPr id="103" name="Google Shape;103;p19"/>
          <p:cNvPicPr preferRelativeResize="0"/>
          <p:nvPr/>
        </p:nvPicPr>
        <p:blipFill>
          <a:blip r:embed="rId3">
            <a:alphaModFix/>
          </a:blip>
          <a:stretch>
            <a:fillRect/>
          </a:stretch>
        </p:blipFill>
        <p:spPr>
          <a:xfrm>
            <a:off x="137850" y="1196450"/>
            <a:ext cx="6246548" cy="3245076"/>
          </a:xfrm>
          <a:prstGeom prst="rect">
            <a:avLst/>
          </a:prstGeom>
          <a:noFill/>
          <a:ln>
            <a:noFill/>
          </a:ln>
        </p:spPr>
      </p:pic>
      <p:pic>
        <p:nvPicPr>
          <p:cNvPr id="104" name="Google Shape;104;p19"/>
          <p:cNvPicPr preferRelativeResize="0"/>
          <p:nvPr/>
        </p:nvPicPr>
        <p:blipFill rotWithShape="1">
          <a:blip r:embed="rId4">
            <a:alphaModFix/>
          </a:blip>
          <a:srcRect b="11437" l="10543" r="54472" t="27171"/>
          <a:stretch/>
        </p:blipFill>
        <p:spPr>
          <a:xfrm>
            <a:off x="3975100" y="1798800"/>
            <a:ext cx="2409300" cy="2642724"/>
          </a:xfrm>
          <a:prstGeom prst="rect">
            <a:avLst/>
          </a:prstGeom>
          <a:noFill/>
          <a:ln>
            <a:noFill/>
          </a:ln>
        </p:spPr>
      </p:pic>
      <p:sp>
        <p:nvSpPr>
          <p:cNvPr id="105" name="Google Shape;105;p19"/>
          <p:cNvSpPr/>
          <p:nvPr/>
        </p:nvSpPr>
        <p:spPr>
          <a:xfrm>
            <a:off x="5033700" y="2862975"/>
            <a:ext cx="213300" cy="187800"/>
          </a:xfrm>
          <a:prstGeom prst="flowChartAlternateProcess">
            <a:avLst/>
          </a:prstGeom>
          <a:solidFill>
            <a:srgbClr val="FFFFFF"/>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500"/>
              <a:t>Safe</a:t>
            </a:r>
            <a:endParaRPr sz="500"/>
          </a:p>
        </p:txBody>
      </p:sp>
      <p:sp>
        <p:nvSpPr>
          <p:cNvPr id="106" name="Google Shape;106;p19"/>
          <p:cNvSpPr/>
          <p:nvPr/>
        </p:nvSpPr>
        <p:spPr>
          <a:xfrm>
            <a:off x="5464450" y="3026263"/>
            <a:ext cx="213300" cy="187800"/>
          </a:xfrm>
          <a:prstGeom prst="flowChartAlternateProcess">
            <a:avLst/>
          </a:prstGeom>
          <a:solidFill>
            <a:srgbClr val="FFFFFF"/>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500"/>
              <a:t>Clean</a:t>
            </a:r>
            <a:endParaRPr sz="500"/>
          </a:p>
        </p:txBody>
      </p:sp>
      <p:sp>
        <p:nvSpPr>
          <p:cNvPr id="107" name="Google Shape;107;p19"/>
          <p:cNvSpPr/>
          <p:nvPr/>
        </p:nvSpPr>
        <p:spPr>
          <a:xfrm>
            <a:off x="5152900" y="3499651"/>
            <a:ext cx="136200" cy="187800"/>
          </a:xfrm>
          <a:prstGeom prst="flowChartAlternateProcess">
            <a:avLst/>
          </a:prstGeom>
          <a:solidFill>
            <a:srgbClr val="FFFFFF"/>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500"/>
              <a:t>Hip</a:t>
            </a:r>
            <a:endParaRPr sz="500"/>
          </a:p>
        </p:txBody>
      </p:sp>
      <p:sp>
        <p:nvSpPr>
          <p:cNvPr id="108" name="Google Shape;108;p19"/>
          <p:cNvSpPr/>
          <p:nvPr/>
        </p:nvSpPr>
        <p:spPr>
          <a:xfrm>
            <a:off x="5152900" y="2725100"/>
            <a:ext cx="213300" cy="187800"/>
          </a:xfrm>
          <a:prstGeom prst="flowChartAlternateProcess">
            <a:avLst/>
          </a:prstGeom>
          <a:solidFill>
            <a:srgbClr val="FFFFFF"/>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500"/>
              <a:t>Noisy</a:t>
            </a:r>
            <a:endParaRPr sz="500"/>
          </a:p>
        </p:txBody>
      </p:sp>
      <p:sp>
        <p:nvSpPr>
          <p:cNvPr id="109" name="Google Shape;109;p19"/>
          <p:cNvSpPr/>
          <p:nvPr/>
        </p:nvSpPr>
        <p:spPr>
          <a:xfrm>
            <a:off x="5928950" y="3549838"/>
            <a:ext cx="213300" cy="187800"/>
          </a:xfrm>
          <a:prstGeom prst="flowChartAlternateProcess">
            <a:avLst/>
          </a:prstGeom>
          <a:solidFill>
            <a:srgbClr val="FFFFFF"/>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500"/>
              <a:t>Boring</a:t>
            </a:r>
            <a:endParaRPr sz="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0"/>
          <p:cNvSpPr txBox="1"/>
          <p:nvPr>
            <p:ph idx="4294967295" type="ctrTitle"/>
          </p:nvPr>
        </p:nvSpPr>
        <p:spPr>
          <a:xfrm>
            <a:off x="2044050" y="264025"/>
            <a:ext cx="5055900" cy="595200"/>
          </a:xfrm>
          <a:prstGeom prst="rect">
            <a:avLst/>
          </a:prstGeom>
          <a:solidFill>
            <a:srgbClr val="FFEF00"/>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t>Conclusion</a:t>
            </a:r>
            <a:endParaRPr b="1"/>
          </a:p>
        </p:txBody>
      </p:sp>
      <p:sp>
        <p:nvSpPr>
          <p:cNvPr id="115" name="Google Shape;115;p20"/>
          <p:cNvSpPr txBox="1"/>
          <p:nvPr>
            <p:ph idx="1" type="body"/>
          </p:nvPr>
        </p:nvSpPr>
        <p:spPr>
          <a:xfrm>
            <a:off x="460200" y="1135825"/>
            <a:ext cx="8223600" cy="3432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Airbnb accumulates a lot of data from guest reviews that can be parsed for keyword adjectives that describe stays in particular neighborhoods.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Airbnb could use this to allow prospective guests the opportunity to search for a place to stay based on the consensus of past neighborhood guests. </a:t>
            </a:r>
            <a:r>
              <a:rPr lang="en">
                <a:solidFill>
                  <a:srgbClr val="000000"/>
                </a:solidFill>
              </a:rPr>
              <a:t> </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Further opportunities could come about through the addition of Natural Language Processing.</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